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Amatic SC"/>
      <p:regular r:id="rId27"/>
      <p:bold r:id="rId28"/>
    </p:embeddedFont>
    <p:embeddedFont>
      <p:font typeface="Playfair Display"/>
      <p:regular r:id="rId29"/>
      <p:bold r:id="rId30"/>
      <p:italic r:id="rId31"/>
      <p:boldItalic r:id="rId32"/>
    </p:embeddedFont>
    <p:embeddedFont>
      <p:font typeface="Sedgwick Av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layfairDisplay-italic.fntdata"/><Relationship Id="rId30" Type="http://schemas.openxmlformats.org/officeDocument/2006/relationships/font" Target="fonts/PlayfairDisplay-bold.fntdata"/><Relationship Id="rId11" Type="http://schemas.openxmlformats.org/officeDocument/2006/relationships/slide" Target="slides/slide5.xml"/><Relationship Id="rId33" Type="http://schemas.openxmlformats.org/officeDocument/2006/relationships/font" Target="fonts/SedgwickAve-regular.fntdata"/><Relationship Id="rId10" Type="http://schemas.openxmlformats.org/officeDocument/2006/relationships/slide" Target="slides/slide4.xml"/><Relationship Id="rId32" Type="http://schemas.openxmlformats.org/officeDocument/2006/relationships/font" Target="fonts/PlayfairDisplay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49f838e6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49f838e6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2ea63816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2ea63816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49f838e66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49f838e66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2ea63816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2ea63816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2ea63816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2ea63816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49f838e66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49f838e66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2ea63816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2ea63816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2ea63816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2ea63816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2ea63816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2ea63816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502fdd582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502fdd582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502fdd582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9502fdd582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2ea63816e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2ea63816e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49f838e66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49f838e66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49f838e6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49f838e6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49f838e6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49f838e6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2ea63816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2ea63816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49f838e6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49f838e6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304e5c9e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304e5c9e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49f838e66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49f838e66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2ea63816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2ea63816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48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93C47D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>
    <mc:Choice Requires="p14">
      <p:transition spd="slow" p14:dur="48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hyperlink" Target="https://www.rcboe.org/Page/60653" TargetMode="External"/><Relationship Id="rId5" Type="http://schemas.openxmlformats.org/officeDocument/2006/relationships/hyperlink" Target="http://www.youtube.com/watch?v=t-5sWZODhY8" TargetMode="External"/><Relationship Id="rId6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11" Type="http://schemas.openxmlformats.org/officeDocument/2006/relationships/hyperlink" Target="https://www.classdojo.com/invite/?c=CLANXYX" TargetMode="External"/><Relationship Id="rId10" Type="http://schemas.openxmlformats.org/officeDocument/2006/relationships/hyperlink" Target="https://www.classdojo.com/invite/?c=CWS4C3N" TargetMode="External"/><Relationship Id="rId9" Type="http://schemas.openxmlformats.org/officeDocument/2006/relationships/hyperlink" Target="https://www.classdojo.com/invite/?c=C9DSAHE" TargetMode="External"/><Relationship Id="rId5" Type="http://schemas.openxmlformats.org/officeDocument/2006/relationships/image" Target="../media/image6.jpg"/><Relationship Id="rId6" Type="http://schemas.openxmlformats.org/officeDocument/2006/relationships/hyperlink" Target="https://www.classdojo.com/invite/?c=CVK5CVJ" TargetMode="External"/><Relationship Id="rId7" Type="http://schemas.openxmlformats.org/officeDocument/2006/relationships/hyperlink" Target="https://www.classdojo.com/invite/?c=CC8UMXN" TargetMode="External"/><Relationship Id="rId8" Type="http://schemas.openxmlformats.org/officeDocument/2006/relationships/hyperlink" Target="https://www.classdojo.com/invite/?c=CNZA9Y9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hyperlink" Target="https://forms.office.com/Pages/ResponsePage.aspx?id=QC2yMGJzF0-DqSUwkntvZWRFtMhEnqJEregpGyjbT9RUODdJMENNVjlBTElZMjY2WjJMVFFCNTE0Vy4u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here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hyperlink" Target="https://www.rcboe.org/site/Default.aspx?PageType=1&amp;SiteID=4&amp;ChannelID=70&amp;DirectoryType=6" TargetMode="External"/><Relationship Id="rId5" Type="http://schemas.openxmlformats.org/officeDocument/2006/relationships/hyperlink" Target="https://www.rcboe.org/reynolds" TargetMode="External"/><Relationship Id="rId6" Type="http://schemas.openxmlformats.org/officeDocument/2006/relationships/hyperlink" Target="https://www.cdc.gov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rcboe.org/Page/26019" TargetMode="External"/><Relationship Id="rId4" Type="http://schemas.openxmlformats.org/officeDocument/2006/relationships/hyperlink" Target="https://www.rcboe.org/Page/62047" TargetMode="External"/><Relationship Id="rId9" Type="http://schemas.openxmlformats.org/officeDocument/2006/relationships/hyperlink" Target="https://www.youtube.com/watch?v=kMzNSQ05Zcs" TargetMode="External"/><Relationship Id="rId5" Type="http://schemas.openxmlformats.org/officeDocument/2006/relationships/hyperlink" Target="https://www.rcboe.org/Page/63564" TargetMode="External"/><Relationship Id="rId6" Type="http://schemas.openxmlformats.org/officeDocument/2006/relationships/hyperlink" Target="https://www.rcboe.org/Domain/12537" TargetMode="External"/><Relationship Id="rId7" Type="http://schemas.openxmlformats.org/officeDocument/2006/relationships/hyperlink" Target="http://www.youtube.com/watch?v=kMzNSQ05Zcs" TargetMode="External"/><Relationship Id="rId8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hyperlink" Target="https://www.rcboe.org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launchpad.classlink.com/rcboe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912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5684750" y="96750"/>
            <a:ext cx="32415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900">
                <a:latin typeface="Amatic SC"/>
                <a:ea typeface="Amatic SC"/>
                <a:cs typeface="Amatic SC"/>
                <a:sym typeface="Amatic SC"/>
              </a:rPr>
              <a:t>Welcome back</a:t>
            </a:r>
            <a:endParaRPr b="1" sz="59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9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5817800" y="3993525"/>
            <a:ext cx="29754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Playfair Display"/>
                <a:ea typeface="Playfair Display"/>
                <a:cs typeface="Playfair Display"/>
                <a:sym typeface="Playfair Display"/>
              </a:rPr>
              <a:t>Second Grade</a:t>
            </a:r>
            <a:endParaRPr b="1"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Playfair Display"/>
                <a:ea typeface="Playfair Display"/>
                <a:cs typeface="Playfair Display"/>
                <a:sym typeface="Playfair Display"/>
              </a:rPr>
              <a:t>2020-2021</a:t>
            </a:r>
            <a:endParaRPr b="1" sz="3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25" y="1140450"/>
            <a:ext cx="3347949" cy="25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/>
          <p:nvPr/>
        </p:nvSpPr>
        <p:spPr>
          <a:xfrm>
            <a:off x="8196150" y="3993525"/>
            <a:ext cx="73431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5"/>
          <p:cNvSpPr txBox="1"/>
          <p:nvPr/>
        </p:nvSpPr>
        <p:spPr>
          <a:xfrm>
            <a:off x="1024525" y="1421775"/>
            <a:ext cx="3547500" cy="223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Sue Reynolds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Elementary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edgwick Ave"/>
                <a:ea typeface="Sedgwick Ave"/>
                <a:cs typeface="Sedgwick Ave"/>
                <a:sym typeface="Sedgwick Ave"/>
              </a:rPr>
              <a:t>Virtual Open House</a:t>
            </a:r>
            <a:endParaRPr sz="28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/>
          <p:nvPr/>
        </p:nvSpPr>
        <p:spPr>
          <a:xfrm>
            <a:off x="0" y="146350"/>
            <a:ext cx="91440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Sedgwick Ave"/>
                <a:ea typeface="Sedgwick Ave"/>
                <a:cs typeface="Sedgwick Ave"/>
                <a:sym typeface="Sedgwick Ave"/>
              </a:rPr>
              <a:t>Our video communication method!!!!!</a:t>
            </a:r>
            <a:endParaRPr sz="37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077" y="835900"/>
            <a:ext cx="3027825" cy="28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4"/>
          <p:cNvSpPr txBox="1"/>
          <p:nvPr/>
        </p:nvSpPr>
        <p:spPr>
          <a:xfrm>
            <a:off x="0" y="3652500"/>
            <a:ext cx="9144000" cy="14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Students will be able to access this through their teacher’s Canvas page.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Students can also access this through Office 365 on their LaunchPad.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802886" y="1975266"/>
            <a:ext cx="4984945" cy="12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5"/>
          <p:cNvSpPr txBox="1"/>
          <p:nvPr/>
        </p:nvSpPr>
        <p:spPr>
          <a:xfrm>
            <a:off x="1294175" y="201475"/>
            <a:ext cx="77055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1" name="Google Shape;181;p35"/>
          <p:cNvSpPr txBox="1"/>
          <p:nvPr/>
        </p:nvSpPr>
        <p:spPr>
          <a:xfrm>
            <a:off x="3066813" y="4397450"/>
            <a:ext cx="375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https://www.rcboe.org/Page/60653</a:t>
            </a:r>
            <a:endParaRPr sz="20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2" name="Google Shape;182;p35"/>
          <p:cNvSpPr txBox="1"/>
          <p:nvPr/>
        </p:nvSpPr>
        <p:spPr>
          <a:xfrm>
            <a:off x="5880138" y="4229825"/>
            <a:ext cx="3000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3" name="Google Shape;183;p35"/>
          <p:cNvSpPr txBox="1"/>
          <p:nvPr/>
        </p:nvSpPr>
        <p:spPr>
          <a:xfrm>
            <a:off x="7549725" y="1859525"/>
            <a:ext cx="73422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earn about the tools and features available to parents in the Canvas parent app." id="184" name="Google Shape;184;p35" title="Canvas LMS for Parent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5763" y="2090577"/>
            <a:ext cx="2901402" cy="21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/>
          <p:nvPr/>
        </p:nvSpPr>
        <p:spPr>
          <a:xfrm>
            <a:off x="5384700" y="1648025"/>
            <a:ext cx="3759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5"/>
          <p:cNvSpPr txBox="1"/>
          <p:nvPr/>
        </p:nvSpPr>
        <p:spPr>
          <a:xfrm>
            <a:off x="1475825" y="731875"/>
            <a:ext cx="734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  <a:latin typeface="Sedgwick Ave"/>
                <a:ea typeface="Sedgwick Ave"/>
                <a:cs typeface="Sedgwick Ave"/>
                <a:sym typeface="Sedgwick Ave"/>
              </a:rPr>
              <a:t>How do parents get connected to Canvas?</a:t>
            </a:r>
            <a:endParaRPr b="1" sz="3000">
              <a:solidFill>
                <a:srgbClr val="FF0000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/>
          <p:nvPr/>
        </p:nvSpPr>
        <p:spPr>
          <a:xfrm>
            <a:off x="166200" y="230000"/>
            <a:ext cx="4203600" cy="468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3800000" dist="19050">
              <a:srgbClr val="93C47D">
                <a:alpha val="7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100" y="1796678"/>
            <a:ext cx="2762175" cy="184145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3800000" dist="19050">
              <a:srgbClr val="93C47D">
                <a:alpha val="79000"/>
              </a:srgbClr>
            </a:outerShdw>
          </a:effectLst>
        </p:spPr>
      </p:pic>
      <p:pic>
        <p:nvPicPr>
          <p:cNvPr id="193" name="Google Shape;1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838" y="3811425"/>
            <a:ext cx="1876675" cy="9178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36"/>
          <p:cNvSpPr txBox="1"/>
          <p:nvPr/>
        </p:nvSpPr>
        <p:spPr>
          <a:xfrm>
            <a:off x="166200" y="355425"/>
            <a:ext cx="4203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edgwick Ave"/>
                <a:ea typeface="Sedgwick Ave"/>
                <a:cs typeface="Sedgwick Ave"/>
                <a:sym typeface="Sedgwick Ave"/>
              </a:rPr>
              <a:t>Sue Reynolds Remind101 Code</a:t>
            </a:r>
            <a:endParaRPr b="1" sz="25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23232"/>
                </a:solidFill>
                <a:highlight>
                  <a:srgbClr val="FFFFFF"/>
                </a:highlight>
              </a:rPr>
              <a:t>@93a933</a:t>
            </a:r>
            <a:endParaRPr b="1" sz="25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8063" y="133300"/>
            <a:ext cx="3650875" cy="7755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36"/>
          <p:cNvSpPr txBox="1"/>
          <p:nvPr/>
        </p:nvSpPr>
        <p:spPr>
          <a:xfrm>
            <a:off x="4428250" y="1086600"/>
            <a:ext cx="4690500" cy="4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Sedgwick Ave"/>
                <a:ea typeface="Sedgwick Ave"/>
                <a:cs typeface="Sedgwick Ave"/>
                <a:sym typeface="Sedgwick Ave"/>
              </a:rPr>
              <a:t>Click your teachers name for the class</a:t>
            </a:r>
            <a:r>
              <a:rPr b="1" lang="en" sz="2200">
                <a:latin typeface="Sedgwick Ave"/>
                <a:ea typeface="Sedgwick Ave"/>
                <a:cs typeface="Sedgwick Ave"/>
                <a:sym typeface="Sedgwick Ave"/>
              </a:rPr>
              <a:t> codes</a:t>
            </a:r>
            <a:endParaRPr b="1" sz="22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6"/>
              </a:rPr>
              <a:t>Ms. Anderson</a:t>
            </a:r>
            <a:r>
              <a:rPr lang="en" sz="2200" u="sng">
                <a:latin typeface="Sedgwick Ave"/>
                <a:ea typeface="Sedgwick Ave"/>
                <a:cs typeface="Sedgwick Ave"/>
                <a:sym typeface="Sedgwick Ave"/>
              </a:rPr>
              <a:t>		</a:t>
            </a: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Mrs. Eatmon</a:t>
            </a:r>
            <a:endParaRPr sz="2200" u="sng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 u="sng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latin typeface="Sedgwick Ave"/>
                <a:ea typeface="Sedgwick Ave"/>
                <a:cs typeface="Sedgwick Ave"/>
                <a:sym typeface="Sedgwick Ave"/>
              </a:rPr>
              <a:t>Mrs. Grier</a:t>
            </a:r>
            <a:endParaRPr sz="2200" u="sng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Morning </a:t>
            </a:r>
            <a:r>
              <a:rPr lang="en" sz="2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        </a:t>
            </a:r>
            <a:endParaRPr sz="2200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Afternoon </a:t>
            </a:r>
            <a:r>
              <a:rPr lang="en" sz="2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    </a:t>
            </a:r>
            <a:endParaRPr sz="1300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latin typeface="Sedgwick Ave"/>
                <a:ea typeface="Sedgwick Ave"/>
                <a:cs typeface="Sedgwick Ave"/>
                <a:sym typeface="Sedgwick Ave"/>
              </a:rPr>
              <a:t>Mrs. Odom</a:t>
            </a:r>
            <a:endParaRPr sz="2200" u="sng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Morning</a:t>
            </a:r>
            <a:endParaRPr sz="2200" u="sng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Afternoon</a:t>
            </a:r>
            <a:endParaRPr sz="2200" u="sng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97" name="Google Shape;197;p36"/>
          <p:cNvSpPr txBox="1"/>
          <p:nvPr/>
        </p:nvSpPr>
        <p:spPr>
          <a:xfrm>
            <a:off x="5464625" y="37809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116" y="422254"/>
            <a:ext cx="2955600" cy="29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/>
          <p:nvPr/>
        </p:nvSpPr>
        <p:spPr>
          <a:xfrm>
            <a:off x="5367925" y="90750"/>
            <a:ext cx="3207300" cy="32871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4" name="Google Shape;204;p37"/>
          <p:cNvCxnSpPr>
            <a:stCxn id="203" idx="7"/>
            <a:endCxn id="203" idx="3"/>
          </p:cNvCxnSpPr>
          <p:nvPr/>
        </p:nvCxnSpPr>
        <p:spPr>
          <a:xfrm flipH="1">
            <a:off x="5837527" y="572135"/>
            <a:ext cx="2268000" cy="2324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37"/>
          <p:cNvSpPr txBox="1"/>
          <p:nvPr/>
        </p:nvSpPr>
        <p:spPr>
          <a:xfrm>
            <a:off x="0" y="3377850"/>
            <a:ext cx="46626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All students and staff must wear a mask in the common areas of the building</a:t>
            </a: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06" name="Google Shape;206;p37"/>
          <p:cNvSpPr txBox="1"/>
          <p:nvPr>
            <p:ph idx="1" type="subTitle"/>
          </p:nvPr>
        </p:nvSpPr>
        <p:spPr>
          <a:xfrm>
            <a:off x="4948975" y="35544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NO sharing of materials.</a:t>
            </a:r>
            <a:endParaRPr sz="30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75" y="90750"/>
            <a:ext cx="3377849" cy="328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/>
        </p:nvSpPr>
        <p:spPr>
          <a:xfrm>
            <a:off x="-501800" y="752250"/>
            <a:ext cx="9593700" cy="22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latin typeface="Sedgwick Ave"/>
                <a:ea typeface="Sedgwick Ave"/>
                <a:cs typeface="Sedgwick Ave"/>
                <a:sym typeface="Sedgwick Ave"/>
              </a:rPr>
              <a:t>Do not send sick children to school</a:t>
            </a:r>
            <a:endParaRPr b="1" sz="20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latin typeface="Sedgwick Ave"/>
                <a:ea typeface="Sedgwick Ave"/>
                <a:cs typeface="Sedgwick Ave"/>
                <a:sym typeface="Sedgwick Ave"/>
              </a:rPr>
              <a:t>Monitor students frequently before arrival to school and upon returning to school.</a:t>
            </a:r>
            <a:endParaRPr b="1" sz="20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latin typeface="Sedgwick Ave"/>
                <a:ea typeface="Sedgwick Ave"/>
                <a:cs typeface="Sedgwick Ave"/>
                <a:sym typeface="Sedgwick Ave"/>
              </a:rPr>
              <a:t>Please communicate any concerns you may have with the teacher!</a:t>
            </a:r>
            <a:endParaRPr b="1" sz="20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latin typeface="Sedgwick Ave"/>
                <a:ea typeface="Sedgwick Ave"/>
                <a:cs typeface="Sedgwick Ave"/>
                <a:sym typeface="Sedgwick Ave"/>
              </a:rPr>
              <a:t>Speak to children about social </a:t>
            </a:r>
            <a:r>
              <a:rPr b="1" lang="en" sz="2000">
                <a:latin typeface="Sedgwick Ave"/>
                <a:ea typeface="Sedgwick Ave"/>
                <a:cs typeface="Sedgwick Ave"/>
                <a:sym typeface="Sedgwick Ave"/>
              </a:rPr>
              <a:t>distancing</a:t>
            </a:r>
            <a:r>
              <a:rPr b="1" lang="en" sz="2000">
                <a:latin typeface="Sedgwick Ave"/>
                <a:ea typeface="Sedgwick Ave"/>
                <a:cs typeface="Sedgwick Ave"/>
                <a:sym typeface="Sedgwick Ave"/>
              </a:rPr>
              <a:t> daily. </a:t>
            </a:r>
            <a:endParaRPr b="1" sz="20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875" y="3359775"/>
            <a:ext cx="4516650" cy="16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8"/>
          <p:cNvSpPr txBox="1"/>
          <p:nvPr/>
        </p:nvSpPr>
        <p:spPr>
          <a:xfrm>
            <a:off x="0" y="0"/>
            <a:ext cx="91440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>
                <a:latin typeface="Sedgwick Ave"/>
                <a:ea typeface="Sedgwick Ave"/>
                <a:cs typeface="Sedgwick Ave"/>
                <a:sym typeface="Sedgwick Ave"/>
              </a:rPr>
              <a:t>Covid -19 2nd grade Precautions</a:t>
            </a:r>
            <a:endParaRPr sz="44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/>
        </p:nvSpPr>
        <p:spPr>
          <a:xfrm>
            <a:off x="0" y="1129050"/>
            <a:ext cx="91440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Face-to-Face ……………………………………..8:00a.m. - 3:00 p.m.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Morning Distance Learning……………….. 9:00 a.m. - 11:00 a.m.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Afternoon Distance Learning…………</a:t>
            </a: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...</a:t>
            </a: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.1:00 p.m. - 3:00 p.m.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Detailed distance learning schedule can be found on Mrs. Grier and Mrs. Odom’s webpage on the school website.</a:t>
            </a:r>
            <a:endParaRPr sz="1900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836350" y="250900"/>
            <a:ext cx="72342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 u="sng">
                <a:latin typeface="Sedgwick Ave"/>
                <a:ea typeface="Sedgwick Ave"/>
                <a:cs typeface="Sedgwick Ave"/>
                <a:sym typeface="Sedgwick Ave"/>
              </a:rPr>
              <a:t>Sue Reynolds’ Elementary School day </a:t>
            </a:r>
            <a:endParaRPr b="1" sz="28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/>
          <p:nvPr>
            <p:ph idx="1" type="subTitle"/>
          </p:nvPr>
        </p:nvSpPr>
        <p:spPr>
          <a:xfrm>
            <a:off x="-125450" y="3071250"/>
            <a:ext cx="9387900" cy="17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Parents must </a:t>
            </a:r>
            <a:r>
              <a:rPr b="1" lang="en" sz="2700">
                <a:latin typeface="Sedgwick Ave"/>
                <a:ea typeface="Sedgwick Ave"/>
                <a:cs typeface="Sedgwick Ave"/>
                <a:sym typeface="Sedgwick Ave"/>
              </a:rPr>
              <a:t>sign up</a:t>
            </a: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 to </a:t>
            </a: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receive</a:t>
            </a: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 meals during distance learning.</a:t>
            </a:r>
            <a:endParaRPr sz="27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 Each meal must go to an identified student in Richmond County. </a:t>
            </a:r>
            <a:endParaRPr sz="27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Sedgwick Ave"/>
                <a:ea typeface="Sedgwick Ave"/>
                <a:cs typeface="Sedgwick Ave"/>
                <a:sym typeface="Sedgwick Ave"/>
              </a:rPr>
              <a:t>Pick up will start on </a:t>
            </a:r>
            <a:r>
              <a:rPr b="1" lang="en">
                <a:latin typeface="Sedgwick Ave"/>
                <a:ea typeface="Sedgwick Ave"/>
                <a:cs typeface="Sedgwick Ave"/>
                <a:sym typeface="Sedgwick Ave"/>
              </a:rPr>
              <a:t>Sept 4th</a:t>
            </a:r>
            <a:r>
              <a:rPr lang="en">
                <a:latin typeface="Sedgwick Ave"/>
                <a:ea typeface="Sedgwick Ave"/>
                <a:cs typeface="Sedgwick Ave"/>
                <a:sym typeface="Sedgwick Ave"/>
              </a:rPr>
              <a:t>, and resume every Friday.</a:t>
            </a:r>
            <a:endParaRPr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725" y="256950"/>
            <a:ext cx="6266525" cy="1942625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40"/>
          <p:cNvSpPr txBox="1"/>
          <p:nvPr>
            <p:ph type="ctrTitle"/>
          </p:nvPr>
        </p:nvSpPr>
        <p:spPr>
          <a:xfrm>
            <a:off x="311688" y="2072250"/>
            <a:ext cx="8520600" cy="99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 u="sng">
                <a:solidFill>
                  <a:schemeClr val="accent5"/>
                </a:solidFill>
                <a:latin typeface="Sedgwick Ave"/>
                <a:ea typeface="Sedgwick Ave"/>
                <a:cs typeface="Sedgwick Ave"/>
                <a:sym typeface="Sedgwick Av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</a:t>
            </a: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 to sign up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type="title"/>
          </p:nvPr>
        </p:nvSpPr>
        <p:spPr>
          <a:xfrm rot="-5400000">
            <a:off x="-3275700" y="1898850"/>
            <a:ext cx="8520600" cy="13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Important Information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819" y="0"/>
            <a:ext cx="39383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1"/>
          <p:cNvSpPr txBox="1"/>
          <p:nvPr/>
        </p:nvSpPr>
        <p:spPr>
          <a:xfrm rot="5400000">
            <a:off x="5037450" y="1285950"/>
            <a:ext cx="50181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Important Information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/>
          <p:nvPr/>
        </p:nvSpPr>
        <p:spPr>
          <a:xfrm rot="-400861">
            <a:off x="-500038" y="413199"/>
            <a:ext cx="5017976" cy="12215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600" u="sng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Prime Time</a:t>
            </a:r>
            <a:endParaRPr b="1" sz="5600" u="sng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40" name="Google Shape;240;p42"/>
          <p:cNvSpPr txBox="1"/>
          <p:nvPr/>
        </p:nvSpPr>
        <p:spPr>
          <a:xfrm>
            <a:off x="146450" y="1922450"/>
            <a:ext cx="4892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Register online </a:t>
            </a:r>
            <a:r>
              <a:rPr lang="en" sz="3100"/>
              <a:t> </a:t>
            </a:r>
            <a:r>
              <a:rPr lang="en" sz="31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3"/>
              </a:rPr>
              <a:t>HERE</a:t>
            </a: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Price $50.00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	(Scholarships available)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41" name="Google Shape;2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500" y="1051475"/>
            <a:ext cx="4155701" cy="3088425"/>
          </a:xfrm>
          <a:prstGeom prst="rect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-3212975" y="246150"/>
            <a:ext cx="8520600" cy="46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47" name="Google Shape;247;p43"/>
          <p:cNvSpPr txBox="1"/>
          <p:nvPr/>
        </p:nvSpPr>
        <p:spPr>
          <a:xfrm>
            <a:off x="5476525" y="246150"/>
            <a:ext cx="5018100" cy="25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48" name="Google Shape;248;p43"/>
          <p:cNvPicPr preferRelativeResize="0"/>
          <p:nvPr/>
        </p:nvPicPr>
        <p:blipFill rotWithShape="1">
          <a:blip r:embed="rId3">
            <a:alphaModFix/>
          </a:blip>
          <a:srcRect b="26639" l="0" r="0" t="26779"/>
          <a:stretch/>
        </p:blipFill>
        <p:spPr>
          <a:xfrm>
            <a:off x="2115208" y="95038"/>
            <a:ext cx="4913580" cy="4953424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1850" y="152400"/>
            <a:ext cx="375656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/>
        </p:nvSpPr>
        <p:spPr>
          <a:xfrm>
            <a:off x="648175" y="376350"/>
            <a:ext cx="39237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Meet the Principal!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11" name="Google Shape;1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550" y="967825"/>
            <a:ext cx="2480825" cy="34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940875" y="4558200"/>
            <a:ext cx="5139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Sedgwick Ave"/>
                <a:ea typeface="Sedgwick Ave"/>
                <a:cs typeface="Sedgwick Ave"/>
                <a:sym typeface="Sedgwick Ave"/>
              </a:rPr>
              <a:t>Donna S. Culbreath, Ed. S</a:t>
            </a:r>
            <a:endParaRPr b="1" sz="22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/>
          <p:cNvPicPr preferRelativeResize="0"/>
          <p:nvPr/>
        </p:nvPicPr>
        <p:blipFill rotWithShape="1">
          <a:blip r:embed="rId3">
            <a:alphaModFix amt="93000"/>
          </a:blip>
          <a:srcRect b="42481" l="0" r="0" t="39261"/>
          <a:stretch/>
        </p:blipFill>
        <p:spPr>
          <a:xfrm>
            <a:off x="4444775" y="4180001"/>
            <a:ext cx="4442549" cy="811100"/>
          </a:xfrm>
          <a:prstGeom prst="rect">
            <a:avLst/>
          </a:prstGeom>
          <a:noFill/>
          <a:ln>
            <a:noFill/>
          </a:ln>
          <a:effectLst>
            <a:outerShdw blurRad="84296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4" name="Google Shape;254;p44"/>
          <p:cNvSpPr txBox="1"/>
          <p:nvPr/>
        </p:nvSpPr>
        <p:spPr>
          <a:xfrm>
            <a:off x="4244425" y="52425"/>
            <a:ext cx="4788000" cy="49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If you have any more questions or concerns please visit your assigned teachers webpage and contact them through their preferred contact method.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Sedgwick Ave"/>
                <a:ea typeface="Sedgwick Ave"/>
                <a:cs typeface="Sedgwick Ave"/>
                <a:sym typeface="Sedgwick Ave"/>
              </a:rPr>
              <a:t>Helpful resources:</a:t>
            </a:r>
            <a:endParaRPr b="1" sz="1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23850" lvl="0" marL="457200" rt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500"/>
              <a:buFont typeface="Sedgwick Ave"/>
              <a:buChar char="●"/>
            </a:pPr>
            <a:r>
              <a:rPr b="1" lang="en" sz="1500" u="sng">
                <a:solidFill>
                  <a:srgbClr val="38761D"/>
                </a:solidFill>
                <a:latin typeface="Sedgwick Ave"/>
                <a:ea typeface="Sedgwick Ave"/>
                <a:cs typeface="Sedgwick Ave"/>
                <a:sym typeface="Sedgwick Av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https://www.rcboe.org/site/Default.aspx?PageType=1&amp;SiteID=4&amp;ChannelID=70&amp;DirectoryType=6</a:t>
            </a:r>
            <a:endParaRPr b="1" sz="1800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Sedgwick Ave"/>
              <a:buChar char="●"/>
            </a:pPr>
            <a:r>
              <a:rPr b="1" lang="en" sz="1600" u="sng">
                <a:solidFill>
                  <a:srgbClr val="38761D"/>
                </a:solidFill>
                <a:latin typeface="Sedgwick Ave"/>
                <a:ea typeface="Sedgwick Ave"/>
                <a:cs typeface="Sedgwick Ave"/>
                <a:sym typeface="Sedgwick Av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https://www.rcboe.org/reynolds</a:t>
            </a:r>
            <a:endParaRPr b="1" sz="1600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Sedgwick Ave"/>
              <a:buChar char="●"/>
            </a:pPr>
            <a:r>
              <a:rPr b="1" lang="en" sz="1600" u="sng">
                <a:solidFill>
                  <a:srgbClr val="38761D"/>
                </a:solidFill>
                <a:latin typeface="Sedgwick Ave"/>
                <a:ea typeface="Sedgwick Ave"/>
                <a:cs typeface="Sedgwick Ave"/>
                <a:sym typeface="Sedgwick Av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https://www.cdc.gov/</a:t>
            </a:r>
            <a:endParaRPr b="1" sz="1600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Sedgwick Ave"/>
                <a:ea typeface="Sedgwick Ave"/>
                <a:cs typeface="Sedgwick Ave"/>
                <a:sym typeface="Sedgwick Ave"/>
              </a:rPr>
              <a:t> Tuesday morning </a:t>
            </a:r>
            <a:endParaRPr sz="2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September 8th, 2020</a:t>
            </a:r>
            <a:endParaRPr sz="27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55" name="Google Shape;255;p44"/>
          <p:cNvSpPr txBox="1"/>
          <p:nvPr/>
        </p:nvSpPr>
        <p:spPr>
          <a:xfrm>
            <a:off x="269775" y="251775"/>
            <a:ext cx="3740700" cy="4568100"/>
          </a:xfrm>
          <a:prstGeom prst="rect">
            <a:avLst/>
          </a:prstGeom>
          <a:noFill/>
          <a:ln cap="flat" cmpd="sng" w="1143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At Sue Reynolds…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We are Passionate, Purposeful, Prideful in Pursuit of Learning!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311700" y="142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latin typeface="Sedgwick Ave"/>
                <a:ea typeface="Sedgwick Ave"/>
                <a:cs typeface="Sedgwick Ave"/>
                <a:sym typeface="Sedgwick Ave"/>
              </a:rPr>
              <a:t>Meet the teachers </a:t>
            </a:r>
            <a:endParaRPr b="1" sz="54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18" name="Google Shape;118;p27" title="My Page"/>
          <p:cNvSpPr txBox="1"/>
          <p:nvPr>
            <p:ph idx="2" type="body"/>
          </p:nvPr>
        </p:nvSpPr>
        <p:spPr>
          <a:xfrm>
            <a:off x="4811400" y="1285225"/>
            <a:ext cx="4227600" cy="33042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 u="sng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Class webpages</a:t>
            </a:r>
            <a:endParaRPr b="1" sz="2900" u="sng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N. Odom </a:t>
            </a:r>
            <a:r>
              <a:rPr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(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online</a:t>
            </a:r>
            <a:r>
              <a:rPr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)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-</a:t>
            </a:r>
            <a:r>
              <a:rPr b="1" lang="en" sz="22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3"/>
              </a:rPr>
              <a:t>My Page</a:t>
            </a:r>
            <a:endParaRPr b="1" sz="2700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C. Grier</a:t>
            </a:r>
            <a:r>
              <a:rPr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(online)-</a:t>
            </a:r>
            <a:r>
              <a:rPr lang="en" sz="27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b="1" lang="en" sz="22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4"/>
              </a:rPr>
              <a:t>My Page</a:t>
            </a:r>
            <a:endParaRPr sz="2600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M. Anderson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-</a:t>
            </a:r>
            <a:r>
              <a:rPr lang="en" sz="27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b="1" lang="en" sz="22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5"/>
              </a:rPr>
              <a:t>My Page</a:t>
            </a:r>
            <a:endParaRPr b="1" sz="2700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M. Eatmon</a:t>
            </a:r>
            <a:r>
              <a:rPr lang="en" sz="27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- </a:t>
            </a:r>
            <a:r>
              <a:rPr b="1" lang="en" sz="22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6"/>
              </a:rPr>
              <a:t>My Page</a:t>
            </a:r>
            <a:endParaRPr b="1" sz="2700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9" name="Google Shape;119;p27" title="Open House 2020-2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000" y="1285225"/>
            <a:ext cx="4405600" cy="33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7"/>
          <p:cNvSpPr txBox="1"/>
          <p:nvPr/>
        </p:nvSpPr>
        <p:spPr>
          <a:xfrm>
            <a:off x="634950" y="4701175"/>
            <a:ext cx="34977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9"/>
              </a:rPr>
              <a:t>Click here for open house video</a:t>
            </a:r>
            <a:endParaRPr b="1" sz="17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  <mc:AlternateContent>
    <mc:Choice Requires="p14">
      <p:transition spd="slow" p14:dur="500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 b="1893" l="7480" r="10759" t="0"/>
          <a:stretch/>
        </p:blipFill>
        <p:spPr>
          <a:xfrm>
            <a:off x="475625" y="152400"/>
            <a:ext cx="3529851" cy="474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 rotWithShape="1">
          <a:blip r:embed="rId4">
            <a:alphaModFix/>
          </a:blip>
          <a:srcRect b="0" l="7312" r="10894" t="0"/>
          <a:stretch/>
        </p:blipFill>
        <p:spPr>
          <a:xfrm>
            <a:off x="5129250" y="152400"/>
            <a:ext cx="337137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/>
          <p:nvPr/>
        </p:nvSpPr>
        <p:spPr>
          <a:xfrm>
            <a:off x="5343475" y="4410300"/>
            <a:ext cx="2499600" cy="3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-501800" y="752250"/>
            <a:ext cx="9593700" cy="22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0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0" y="1798125"/>
            <a:ext cx="9144000" cy="3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This year Richmond County will be using the online platform Canvas for distance learning. </a:t>
            </a:r>
            <a:endParaRPr sz="39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Canvas can be accessed through your child’s launchpad. </a:t>
            </a:r>
            <a:endParaRPr sz="64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34" name="Google Shape;134;p29"/>
          <p:cNvSpPr/>
          <p:nvPr/>
        </p:nvSpPr>
        <p:spPr>
          <a:xfrm>
            <a:off x="0" y="41825"/>
            <a:ext cx="9144000" cy="165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025" y="105813"/>
            <a:ext cx="3209925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311700" y="227325"/>
            <a:ext cx="8759400" cy="1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1: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 Go to the rcboe.org page</a:t>
            </a:r>
            <a:endParaRPr sz="4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2: 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C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lick Students </a:t>
            </a:r>
            <a:endParaRPr sz="4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3: 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C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lick Launchpad</a:t>
            </a:r>
            <a:endParaRPr sz="43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750" y="2571750"/>
            <a:ext cx="5216500" cy="25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0"/>
          <p:cNvSpPr/>
          <p:nvPr/>
        </p:nvSpPr>
        <p:spPr>
          <a:xfrm>
            <a:off x="871150" y="4799375"/>
            <a:ext cx="12735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43" name="Google Shape;143;p30"/>
          <p:cNvSpPr/>
          <p:nvPr/>
        </p:nvSpPr>
        <p:spPr>
          <a:xfrm rot="-8590722">
            <a:off x="4728394" y="3287105"/>
            <a:ext cx="1273440" cy="3165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44" name="Google Shape;144;p30"/>
          <p:cNvSpPr txBox="1"/>
          <p:nvPr/>
        </p:nvSpPr>
        <p:spPr>
          <a:xfrm rot="5400000">
            <a:off x="5849600" y="2186075"/>
            <a:ext cx="4836600" cy="9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https://www.rcboe.org/</a:t>
            </a:r>
            <a:endParaRPr sz="3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/>
        </p:nvSpPr>
        <p:spPr>
          <a:xfrm>
            <a:off x="3011550" y="4594850"/>
            <a:ext cx="3120900" cy="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1155CC"/>
                </a:solidFill>
                <a:latin typeface="Sedgwick Ave"/>
                <a:ea typeface="Sedgwick Ave"/>
                <a:cs typeface="Sedgwick Ave"/>
                <a:sym typeface="Sedgwick Av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Click here for Launchpad</a:t>
            </a:r>
            <a:endParaRPr sz="2500" u="sng">
              <a:solidFill>
                <a:srgbClr val="1155CC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844300" y="83250"/>
            <a:ext cx="7365300" cy="1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4:</a:t>
            </a: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 Log into your computer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5:</a:t>
            </a: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 Log into Launch Pad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Students will be provided their username and password!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51" name="Google Shape;151;p31"/>
          <p:cNvSpPr/>
          <p:nvPr/>
        </p:nvSpPr>
        <p:spPr>
          <a:xfrm>
            <a:off x="2335650" y="1634950"/>
            <a:ext cx="4472700" cy="30246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0902" y="1746600"/>
            <a:ext cx="3762198" cy="28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25" y="890398"/>
            <a:ext cx="8854351" cy="27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 txBox="1"/>
          <p:nvPr/>
        </p:nvSpPr>
        <p:spPr>
          <a:xfrm>
            <a:off x="0" y="88725"/>
            <a:ext cx="9144000" cy="9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6: </a:t>
            </a: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Locate the LaunchPad app..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9" name="Google Shape;159;p32"/>
          <p:cNvSpPr txBox="1"/>
          <p:nvPr/>
        </p:nvSpPr>
        <p:spPr>
          <a:xfrm>
            <a:off x="0" y="3742625"/>
            <a:ext cx="9144000" cy="1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edgwick Ave"/>
                <a:ea typeface="Sedgwick Ave"/>
                <a:cs typeface="Sedgwick Ave"/>
                <a:sym typeface="Sedgwick Ave"/>
              </a:rPr>
              <a:t>Every student should have preloaded apps on their dashboard. </a:t>
            </a:r>
            <a:endParaRPr sz="28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7:</a:t>
            </a:r>
            <a:r>
              <a:rPr lang="en" sz="2800">
                <a:latin typeface="Sedgwick Ave"/>
                <a:ea typeface="Sedgwick Ave"/>
                <a:cs typeface="Sedgwick Ave"/>
                <a:sym typeface="Sedgwick Ave"/>
              </a:rPr>
              <a:t> Click the Canvas app!</a:t>
            </a:r>
            <a:endParaRPr sz="28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>
            <p:ph type="title"/>
          </p:nvPr>
        </p:nvSpPr>
        <p:spPr>
          <a:xfrm>
            <a:off x="311700" y="75500"/>
            <a:ext cx="8520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edgwick Ave"/>
                <a:ea typeface="Sedgwick Ave"/>
                <a:cs typeface="Sedgwick Ave"/>
                <a:sym typeface="Sedgwick Ave"/>
              </a:rPr>
              <a:t>????Where is my teacher’s page????</a:t>
            </a:r>
            <a:endParaRPr sz="3300">
              <a:latin typeface="Sedgwick Ave"/>
              <a:ea typeface="Sedgwick Ave"/>
              <a:cs typeface="Sedgwick Ave"/>
              <a:sym typeface="Sedgwick Av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Once you have clicked the Canvas app…</a:t>
            </a:r>
            <a:endParaRPr sz="33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65" name="Google Shape;165;p33"/>
          <p:cNvSpPr txBox="1"/>
          <p:nvPr>
            <p:ph idx="1" type="body"/>
          </p:nvPr>
        </p:nvSpPr>
        <p:spPr>
          <a:xfrm>
            <a:off x="311700" y="1235775"/>
            <a:ext cx="32847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1: </a:t>
            </a:r>
            <a:r>
              <a:rPr b="1" lang="en" sz="2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Dashboard</a:t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6" name="Google Shape;166;p33"/>
          <p:cNvPicPr preferRelativeResize="0"/>
          <p:nvPr/>
        </p:nvPicPr>
        <p:blipFill rotWithShape="1">
          <a:blip r:embed="rId3">
            <a:alphaModFix/>
          </a:blip>
          <a:srcRect b="34827" l="0" r="0" t="0"/>
          <a:stretch/>
        </p:blipFill>
        <p:spPr>
          <a:xfrm>
            <a:off x="1471325" y="1755900"/>
            <a:ext cx="965450" cy="322400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4160700" y="1235775"/>
            <a:ext cx="4671600" cy="32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2: </a:t>
            </a:r>
            <a:r>
              <a:rPr b="1" lang="en" sz="2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your teacher’s Course. Click on the course card.</a:t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*This could appear differently for each teacher. This is where you will begin to find all the information to move forward with your distance learning lessons. </a:t>
            </a:r>
            <a:endParaRPr b="1" sz="22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